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  <a:srgbClr val="66FFCC"/>
    <a:srgbClr val="00FFFF"/>
    <a:srgbClr val="99FF66"/>
    <a:srgbClr val="FFFF66"/>
    <a:srgbClr val="FF99FF"/>
    <a:srgbClr val="FF9966"/>
    <a:srgbClr val="FF5050"/>
    <a:srgbClr val="000066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71EBCE-AEDF-457B-81F9-F5817A47590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EE4D4B-2B58-4E3F-8B47-E80E5BC99EBC}">
      <dgm:prSet phldrT="[Текст]" custT="1"/>
      <dgm:spPr>
        <a:solidFill>
          <a:srgbClr val="FF9966"/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Хороший аппетит</a:t>
          </a:r>
          <a:endParaRPr lang="ru-RU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99EE22-7623-456E-9C11-DF139ACF361C}" type="parTrans" cxnId="{F7394D68-020F-4D42-854C-9381BF2C434B}">
      <dgm:prSet/>
      <dgm:spPr/>
      <dgm:t>
        <a:bodyPr/>
        <a:lstStyle/>
        <a:p>
          <a:endParaRPr lang="ru-RU"/>
        </a:p>
      </dgm:t>
    </dgm:pt>
    <dgm:pt modelId="{71E761A2-2C62-4DC2-989C-B26CC7CC18E9}" type="sibTrans" cxnId="{F7394D68-020F-4D42-854C-9381BF2C434B}">
      <dgm:prSet/>
      <dgm:spPr/>
      <dgm:t>
        <a:bodyPr/>
        <a:lstStyle/>
        <a:p>
          <a:endParaRPr lang="ru-RU"/>
        </a:p>
      </dgm:t>
    </dgm:pt>
    <dgm:pt modelId="{2DC3B53B-DB49-4A1F-83A5-33DB5A456A1F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Глубокий сон</a:t>
          </a:r>
          <a:endParaRPr lang="ru-RU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C02150-A399-4F28-B4C8-4F1C180BECEB}" type="parTrans" cxnId="{6F585C85-C380-49FD-8208-47849C8219A8}">
      <dgm:prSet/>
      <dgm:spPr/>
      <dgm:t>
        <a:bodyPr/>
        <a:lstStyle/>
        <a:p>
          <a:endParaRPr lang="ru-RU"/>
        </a:p>
      </dgm:t>
    </dgm:pt>
    <dgm:pt modelId="{1460C8EE-5200-494E-A9AE-D54F391955B0}" type="sibTrans" cxnId="{6F585C85-C380-49FD-8208-47849C8219A8}">
      <dgm:prSet/>
      <dgm:spPr/>
      <dgm:t>
        <a:bodyPr/>
        <a:lstStyle/>
        <a:p>
          <a:endParaRPr lang="ru-RU"/>
        </a:p>
      </dgm:t>
    </dgm:pt>
    <dgm:pt modelId="{71A0BE17-E4B4-4DE6-A6D8-7B113A6781DE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Нормальное </a:t>
          </a:r>
          <a:r>
            <a:rPr lang="ru-RU" sz="18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эмоциональ-ное</a:t>
          </a:r>
          <a:r>
            <a:rPr lang="ru-RU" sz="1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состояние</a:t>
          </a:r>
          <a:endParaRPr lang="ru-RU" sz="1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B27B64-2BF3-44A8-9625-BD3ECBBD53E4}" type="parTrans" cxnId="{22014FBA-075E-4D88-BD58-6EA42DCE23A4}">
      <dgm:prSet/>
      <dgm:spPr/>
      <dgm:t>
        <a:bodyPr/>
        <a:lstStyle/>
        <a:p>
          <a:endParaRPr lang="ru-RU"/>
        </a:p>
      </dgm:t>
    </dgm:pt>
    <dgm:pt modelId="{1E4C2D8C-34A7-48BF-8D92-927710A3ACA3}" type="sibTrans" cxnId="{22014FBA-075E-4D88-BD58-6EA42DCE23A4}">
      <dgm:prSet/>
      <dgm:spPr/>
      <dgm:t>
        <a:bodyPr/>
        <a:lstStyle/>
        <a:p>
          <a:endParaRPr lang="ru-RU"/>
        </a:p>
      </dgm:t>
    </dgm:pt>
    <dgm:pt modelId="{9D305765-E6B1-45E5-B491-E84F677EC4C0}">
      <dgm:prSet phldrT="[Текст]" custT="1"/>
      <dgm:spPr>
        <a:solidFill>
          <a:srgbClr val="FF5050"/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Двигательная и игровая  активность</a:t>
          </a:r>
          <a:endParaRPr lang="ru-RU" sz="1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26AD4C-1F37-4256-BBE8-09166707A0D8}" type="parTrans" cxnId="{D0E0C560-8CD6-46B0-B9D4-9C32658FF2CB}">
      <dgm:prSet/>
      <dgm:spPr/>
      <dgm:t>
        <a:bodyPr/>
        <a:lstStyle/>
        <a:p>
          <a:endParaRPr lang="ru-RU"/>
        </a:p>
      </dgm:t>
    </dgm:pt>
    <dgm:pt modelId="{93BEB7E9-4694-443F-8336-E7344AA0CFFD}" type="sibTrans" cxnId="{D0E0C560-8CD6-46B0-B9D4-9C32658FF2CB}">
      <dgm:prSet/>
      <dgm:spPr/>
      <dgm:t>
        <a:bodyPr/>
        <a:lstStyle/>
        <a:p>
          <a:endParaRPr lang="ru-RU"/>
        </a:p>
      </dgm:t>
    </dgm:pt>
    <dgm:pt modelId="{26ECF95A-30C6-4F31-9D9E-B7DACC9402C6}">
      <dgm:prSet phldrT="[Текст]"/>
      <dgm:spPr>
        <a:solidFill>
          <a:srgbClr val="99FF66"/>
        </a:solidFill>
      </dgm:spPr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Прибавка массы тела</a:t>
          </a:r>
          <a:endParaRPr lang="ru-RU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59B6A9-CD6A-4255-916A-7B1BBEB7C2A0}" type="parTrans" cxnId="{857E3284-736B-46A0-BDA9-815B6D22DC5D}">
      <dgm:prSet/>
      <dgm:spPr/>
      <dgm:t>
        <a:bodyPr/>
        <a:lstStyle/>
        <a:p>
          <a:endParaRPr lang="ru-RU"/>
        </a:p>
      </dgm:t>
    </dgm:pt>
    <dgm:pt modelId="{AB00E15E-8843-4B5B-9689-51F2E7372553}" type="sibTrans" cxnId="{857E3284-736B-46A0-BDA9-815B6D22DC5D}">
      <dgm:prSet/>
      <dgm:spPr/>
      <dgm:t>
        <a:bodyPr/>
        <a:lstStyle/>
        <a:p>
          <a:endParaRPr lang="ru-RU"/>
        </a:p>
      </dgm:t>
    </dgm:pt>
    <dgm:pt modelId="{DE0DBCD8-C38D-4AEC-98E5-8CDE832A5143}">
      <dgm:prSet custT="1"/>
      <dgm:spPr>
        <a:solidFill>
          <a:srgbClr val="FF99FF"/>
        </a:solidFill>
      </dgm:spPr>
      <dgm:t>
        <a:bodyPr/>
        <a:lstStyle/>
        <a:p>
          <a:r>
            <a:rPr lang="ru-RU" sz="1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Взаимо</a:t>
          </a:r>
          <a:r>
            <a: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-действие с воспитателем, другими детьми</a:t>
          </a:r>
          <a:endParaRPr lang="ru-RU" sz="1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718763-5CE0-49EA-B6BE-E312582AC3B2}" type="parTrans" cxnId="{B5269499-136F-4CC3-9E4A-446205C31CA1}">
      <dgm:prSet/>
      <dgm:spPr/>
      <dgm:t>
        <a:bodyPr/>
        <a:lstStyle/>
        <a:p>
          <a:endParaRPr lang="ru-RU"/>
        </a:p>
      </dgm:t>
    </dgm:pt>
    <dgm:pt modelId="{D2B81287-76DD-4F87-9C22-80DF3DC63D36}" type="sibTrans" cxnId="{B5269499-136F-4CC3-9E4A-446205C31CA1}">
      <dgm:prSet/>
      <dgm:spPr/>
      <dgm:t>
        <a:bodyPr/>
        <a:lstStyle/>
        <a:p>
          <a:endParaRPr lang="ru-RU" dirty="0"/>
        </a:p>
      </dgm:t>
    </dgm:pt>
    <dgm:pt modelId="{E7F663E8-FC0F-40E8-A046-D27ABC8F1901}" type="pres">
      <dgm:prSet presAssocID="{F471EBCE-AEDF-457B-81F9-F5817A47590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1A536E-308F-41D5-9914-CD85042AC237}" type="pres">
      <dgm:prSet presAssocID="{08EE4D4B-2B58-4E3F-8B47-E80E5BC99EBC}" presName="node" presStyleLbl="node1" presStyleIdx="0" presStyleCnt="6" custScaleX="150113" custScaleY="144032" custRadScaleRad="81381" custRadScaleInc="4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0A866-0CEE-4973-A4E1-1A66BC249898}" type="pres">
      <dgm:prSet presAssocID="{71E761A2-2C62-4DC2-989C-B26CC7CC18E9}" presName="sibTrans" presStyleLbl="sibTrans2D1" presStyleIdx="0" presStyleCnt="6" custFlipVert="0" custFlipHor="1" custScaleX="114019" custScaleY="9588"/>
      <dgm:spPr/>
      <dgm:t>
        <a:bodyPr/>
        <a:lstStyle/>
        <a:p>
          <a:endParaRPr lang="ru-RU"/>
        </a:p>
      </dgm:t>
    </dgm:pt>
    <dgm:pt modelId="{987580CD-8D36-4B07-B9AF-340BC1860AD2}" type="pres">
      <dgm:prSet presAssocID="{71E761A2-2C62-4DC2-989C-B26CC7CC18E9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EB4C070B-9D19-4DF4-A9E7-65671799BCDE}" type="pres">
      <dgm:prSet presAssocID="{2DC3B53B-DB49-4A1F-83A5-33DB5A456A1F}" presName="node" presStyleLbl="node1" presStyleIdx="1" presStyleCnt="6" custScaleX="148599" custScaleY="138950" custRadScaleRad="111163" custRadScaleInc="11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B9BE0-48DF-4629-9BAE-208FC3636312}" type="pres">
      <dgm:prSet presAssocID="{1460C8EE-5200-494E-A9AE-D54F391955B0}" presName="sibTrans" presStyleLbl="sibTrans2D1" presStyleIdx="1" presStyleCnt="6" custFlipVert="1" custFlipHor="0" custScaleX="59897" custScaleY="9588"/>
      <dgm:spPr/>
      <dgm:t>
        <a:bodyPr/>
        <a:lstStyle/>
        <a:p>
          <a:endParaRPr lang="ru-RU"/>
        </a:p>
      </dgm:t>
    </dgm:pt>
    <dgm:pt modelId="{8CB04F7C-D120-4547-93BB-E113601AB4E0}" type="pres">
      <dgm:prSet presAssocID="{1460C8EE-5200-494E-A9AE-D54F391955B0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8612957D-914D-49B1-B303-19C4460CBB63}" type="pres">
      <dgm:prSet presAssocID="{71A0BE17-E4B4-4DE6-A6D8-7B113A6781DE}" presName="node" presStyleLbl="node1" presStyleIdx="2" presStyleCnt="6" custScaleX="153680" custScaleY="149876" custRadScaleRad="114971" custRadScaleInc="-10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E2D760-03C5-4ACF-9938-8494D4EE9DFB}" type="pres">
      <dgm:prSet presAssocID="{1E4C2D8C-34A7-48BF-8D92-927710A3ACA3}" presName="sibTrans" presStyleLbl="sibTrans2D1" presStyleIdx="2" presStyleCnt="6" custFlipVert="0" custFlipHor="1" custScaleX="69378" custScaleY="27260"/>
      <dgm:spPr/>
      <dgm:t>
        <a:bodyPr/>
        <a:lstStyle/>
        <a:p>
          <a:endParaRPr lang="ru-RU"/>
        </a:p>
      </dgm:t>
    </dgm:pt>
    <dgm:pt modelId="{39C2EE81-6E95-40E3-9285-E023BBCCFCC9}" type="pres">
      <dgm:prSet presAssocID="{1E4C2D8C-34A7-48BF-8D92-927710A3ACA3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F2D7AC13-FC10-43FD-BE12-F32EC62519A7}" type="pres">
      <dgm:prSet presAssocID="{DE0DBCD8-C38D-4AEC-98E5-8CDE832A5143}" presName="node" presStyleLbl="node1" presStyleIdx="3" presStyleCnt="6" custScaleX="159388" custScaleY="163711" custRadScaleRad="82122" custRadScaleInc="1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5748C-10F9-4C7A-A159-DE14D73C984D}" type="pres">
      <dgm:prSet presAssocID="{D2B81287-76DD-4F87-9C22-80DF3DC63D36}" presName="sibTrans" presStyleLbl="sibTrans2D1" presStyleIdx="3" presStyleCnt="6" custFlipVert="0" custFlipHor="0" custScaleX="122282" custScaleY="9588"/>
      <dgm:spPr/>
      <dgm:t>
        <a:bodyPr/>
        <a:lstStyle/>
        <a:p>
          <a:endParaRPr lang="ru-RU"/>
        </a:p>
      </dgm:t>
    </dgm:pt>
    <dgm:pt modelId="{79952DB0-9A1D-4ED5-A884-8A5390DD9024}" type="pres">
      <dgm:prSet presAssocID="{D2B81287-76DD-4F87-9C22-80DF3DC63D36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B75E740F-6A1C-41EF-B18B-042C4E08D49C}" type="pres">
      <dgm:prSet presAssocID="{9D305765-E6B1-45E5-B491-E84F677EC4C0}" presName="node" presStyleLbl="node1" presStyleIdx="4" presStyleCnt="6" custScaleX="160223" custScaleY="155145" custRadScaleRad="115093" custRadScaleInc="14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7592F-DD0F-4E22-B55C-2E639706A1EE}" type="pres">
      <dgm:prSet presAssocID="{93BEB7E9-4694-443F-8336-E7344AA0CFFD}" presName="sibTrans" presStyleLbl="sibTrans2D1" presStyleIdx="4" presStyleCnt="6"/>
      <dgm:spPr/>
      <dgm:t>
        <a:bodyPr/>
        <a:lstStyle/>
        <a:p>
          <a:endParaRPr lang="ru-RU"/>
        </a:p>
      </dgm:t>
    </dgm:pt>
    <dgm:pt modelId="{38E1D234-ED3B-4B65-B71F-09B2A80A7BB6}" type="pres">
      <dgm:prSet presAssocID="{93BEB7E9-4694-443F-8336-E7344AA0CFFD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B0503DDA-7537-4B53-9C68-CE0E15637A0B}" type="pres">
      <dgm:prSet presAssocID="{26ECF95A-30C6-4F31-9D9E-B7DACC9402C6}" presName="node" presStyleLbl="node1" presStyleIdx="5" presStyleCnt="6" custScaleX="155825" custScaleY="148574" custRadScaleRad="112148" custRadScaleInc="-4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85E7C-BEB2-44EE-945C-7CDB1DF3476C}" type="pres">
      <dgm:prSet presAssocID="{AB00E15E-8843-4B5B-9689-51F2E7372553}" presName="sibTrans" presStyleLbl="sibTrans2D1" presStyleIdx="5" presStyleCnt="6" custFlipVert="1" custFlipHor="1" custScaleX="83617" custScaleY="30211"/>
      <dgm:spPr/>
      <dgm:t>
        <a:bodyPr/>
        <a:lstStyle/>
        <a:p>
          <a:endParaRPr lang="ru-RU"/>
        </a:p>
      </dgm:t>
    </dgm:pt>
    <dgm:pt modelId="{9A62F2F8-EDAD-41F2-861E-1A8114ED2EA4}" type="pres">
      <dgm:prSet presAssocID="{AB00E15E-8843-4B5B-9689-51F2E7372553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3D82CD82-D37F-4579-A1D1-CBBA68809C7B}" type="presOf" srcId="{93BEB7E9-4694-443F-8336-E7344AA0CFFD}" destId="{38E1D234-ED3B-4B65-B71F-09B2A80A7BB6}" srcOrd="1" destOrd="0" presId="urn:microsoft.com/office/officeart/2005/8/layout/cycle2"/>
    <dgm:cxn modelId="{351B68AC-53CB-4080-9DC4-01B20D37A80D}" type="presOf" srcId="{DE0DBCD8-C38D-4AEC-98E5-8CDE832A5143}" destId="{F2D7AC13-FC10-43FD-BE12-F32EC62519A7}" srcOrd="0" destOrd="0" presId="urn:microsoft.com/office/officeart/2005/8/layout/cycle2"/>
    <dgm:cxn modelId="{B5269499-136F-4CC3-9E4A-446205C31CA1}" srcId="{F471EBCE-AEDF-457B-81F9-F5817A47590A}" destId="{DE0DBCD8-C38D-4AEC-98E5-8CDE832A5143}" srcOrd="3" destOrd="0" parTransId="{F1718763-5CE0-49EA-B6BE-E312582AC3B2}" sibTransId="{D2B81287-76DD-4F87-9C22-80DF3DC63D36}"/>
    <dgm:cxn modelId="{C21971A3-0AAD-4F94-B281-5BD838894BA9}" type="presOf" srcId="{1E4C2D8C-34A7-48BF-8D92-927710A3ACA3}" destId="{39C2EE81-6E95-40E3-9285-E023BBCCFCC9}" srcOrd="1" destOrd="0" presId="urn:microsoft.com/office/officeart/2005/8/layout/cycle2"/>
    <dgm:cxn modelId="{4104CFC3-CB01-40A0-A018-41D660487C5C}" type="presOf" srcId="{26ECF95A-30C6-4F31-9D9E-B7DACC9402C6}" destId="{B0503DDA-7537-4B53-9C68-CE0E15637A0B}" srcOrd="0" destOrd="0" presId="urn:microsoft.com/office/officeart/2005/8/layout/cycle2"/>
    <dgm:cxn modelId="{29928080-EE11-497F-9B02-3024FD965440}" type="presOf" srcId="{2DC3B53B-DB49-4A1F-83A5-33DB5A456A1F}" destId="{EB4C070B-9D19-4DF4-A9E7-65671799BCDE}" srcOrd="0" destOrd="0" presId="urn:microsoft.com/office/officeart/2005/8/layout/cycle2"/>
    <dgm:cxn modelId="{94F0AC8B-0047-4701-A295-FFFB6601297B}" type="presOf" srcId="{1460C8EE-5200-494E-A9AE-D54F391955B0}" destId="{958B9BE0-48DF-4629-9BAE-208FC3636312}" srcOrd="0" destOrd="0" presId="urn:microsoft.com/office/officeart/2005/8/layout/cycle2"/>
    <dgm:cxn modelId="{A7063949-497F-4B2F-B4A6-8AEE8BA9E8D9}" type="presOf" srcId="{AB00E15E-8843-4B5B-9689-51F2E7372553}" destId="{9A62F2F8-EDAD-41F2-861E-1A8114ED2EA4}" srcOrd="1" destOrd="0" presId="urn:microsoft.com/office/officeart/2005/8/layout/cycle2"/>
    <dgm:cxn modelId="{EEE812DD-C1A6-4E76-A440-1289FB75995B}" type="presOf" srcId="{9D305765-E6B1-45E5-B491-E84F677EC4C0}" destId="{B75E740F-6A1C-41EF-B18B-042C4E08D49C}" srcOrd="0" destOrd="0" presId="urn:microsoft.com/office/officeart/2005/8/layout/cycle2"/>
    <dgm:cxn modelId="{E218D02B-181C-4B3A-98A1-658B664AD2BA}" type="presOf" srcId="{08EE4D4B-2B58-4E3F-8B47-E80E5BC99EBC}" destId="{601A536E-308F-41D5-9914-CD85042AC237}" srcOrd="0" destOrd="0" presId="urn:microsoft.com/office/officeart/2005/8/layout/cycle2"/>
    <dgm:cxn modelId="{22014FBA-075E-4D88-BD58-6EA42DCE23A4}" srcId="{F471EBCE-AEDF-457B-81F9-F5817A47590A}" destId="{71A0BE17-E4B4-4DE6-A6D8-7B113A6781DE}" srcOrd="2" destOrd="0" parTransId="{79B27B64-2BF3-44A8-9625-BD3ECBBD53E4}" sibTransId="{1E4C2D8C-34A7-48BF-8D92-927710A3ACA3}"/>
    <dgm:cxn modelId="{71BFFF8A-842E-40C8-A654-E7C7FAA05BAA}" type="presOf" srcId="{93BEB7E9-4694-443F-8336-E7344AA0CFFD}" destId="{4A97592F-DD0F-4E22-B55C-2E639706A1EE}" srcOrd="0" destOrd="0" presId="urn:microsoft.com/office/officeart/2005/8/layout/cycle2"/>
    <dgm:cxn modelId="{DB5866BD-0706-430B-8CFC-5882FF2894A9}" type="presOf" srcId="{71E761A2-2C62-4DC2-989C-B26CC7CC18E9}" destId="{E2C0A866-0CEE-4973-A4E1-1A66BC249898}" srcOrd="0" destOrd="0" presId="urn:microsoft.com/office/officeart/2005/8/layout/cycle2"/>
    <dgm:cxn modelId="{3EDE02E0-2347-4E66-93FE-C9D0846EDF74}" type="presOf" srcId="{71E761A2-2C62-4DC2-989C-B26CC7CC18E9}" destId="{987580CD-8D36-4B07-B9AF-340BC1860AD2}" srcOrd="1" destOrd="0" presId="urn:microsoft.com/office/officeart/2005/8/layout/cycle2"/>
    <dgm:cxn modelId="{73F443AF-44F8-41E3-9A8D-8998C5DFDC0C}" type="presOf" srcId="{D2B81287-76DD-4F87-9C22-80DF3DC63D36}" destId="{79952DB0-9A1D-4ED5-A884-8A5390DD9024}" srcOrd="1" destOrd="0" presId="urn:microsoft.com/office/officeart/2005/8/layout/cycle2"/>
    <dgm:cxn modelId="{6F585C85-C380-49FD-8208-47849C8219A8}" srcId="{F471EBCE-AEDF-457B-81F9-F5817A47590A}" destId="{2DC3B53B-DB49-4A1F-83A5-33DB5A456A1F}" srcOrd="1" destOrd="0" parTransId="{E5C02150-A399-4F28-B4C8-4F1C180BECEB}" sibTransId="{1460C8EE-5200-494E-A9AE-D54F391955B0}"/>
    <dgm:cxn modelId="{857E3284-736B-46A0-BDA9-815B6D22DC5D}" srcId="{F471EBCE-AEDF-457B-81F9-F5817A47590A}" destId="{26ECF95A-30C6-4F31-9D9E-B7DACC9402C6}" srcOrd="5" destOrd="0" parTransId="{7D59B6A9-CD6A-4255-916A-7B1BBEB7C2A0}" sibTransId="{AB00E15E-8843-4B5B-9689-51F2E7372553}"/>
    <dgm:cxn modelId="{1663A22D-E1B4-42A4-B1A4-9EBD99170A49}" type="presOf" srcId="{1460C8EE-5200-494E-A9AE-D54F391955B0}" destId="{8CB04F7C-D120-4547-93BB-E113601AB4E0}" srcOrd="1" destOrd="0" presId="urn:microsoft.com/office/officeart/2005/8/layout/cycle2"/>
    <dgm:cxn modelId="{408B28F5-7B27-4FC0-A276-2C1B5AC447FD}" type="presOf" srcId="{71A0BE17-E4B4-4DE6-A6D8-7B113A6781DE}" destId="{8612957D-914D-49B1-B303-19C4460CBB63}" srcOrd="0" destOrd="0" presId="urn:microsoft.com/office/officeart/2005/8/layout/cycle2"/>
    <dgm:cxn modelId="{F7394D68-020F-4D42-854C-9381BF2C434B}" srcId="{F471EBCE-AEDF-457B-81F9-F5817A47590A}" destId="{08EE4D4B-2B58-4E3F-8B47-E80E5BC99EBC}" srcOrd="0" destOrd="0" parTransId="{EC99EE22-7623-456E-9C11-DF139ACF361C}" sibTransId="{71E761A2-2C62-4DC2-989C-B26CC7CC18E9}"/>
    <dgm:cxn modelId="{BB095745-99B0-44EF-BB82-B792A952CF71}" type="presOf" srcId="{F471EBCE-AEDF-457B-81F9-F5817A47590A}" destId="{E7F663E8-FC0F-40E8-A046-D27ABC8F1901}" srcOrd="0" destOrd="0" presId="urn:microsoft.com/office/officeart/2005/8/layout/cycle2"/>
    <dgm:cxn modelId="{7AEC6150-F00A-42DD-80AF-79B4B3FF07B6}" type="presOf" srcId="{AB00E15E-8843-4B5B-9689-51F2E7372553}" destId="{EC585E7C-BEB2-44EE-945C-7CDB1DF3476C}" srcOrd="0" destOrd="0" presId="urn:microsoft.com/office/officeart/2005/8/layout/cycle2"/>
    <dgm:cxn modelId="{0C8F7EE9-D78F-47C3-AA34-171D93486C9A}" type="presOf" srcId="{1E4C2D8C-34A7-48BF-8D92-927710A3ACA3}" destId="{A8E2D760-03C5-4ACF-9938-8494D4EE9DFB}" srcOrd="0" destOrd="0" presId="urn:microsoft.com/office/officeart/2005/8/layout/cycle2"/>
    <dgm:cxn modelId="{D0E0C560-8CD6-46B0-B9D4-9C32658FF2CB}" srcId="{F471EBCE-AEDF-457B-81F9-F5817A47590A}" destId="{9D305765-E6B1-45E5-B491-E84F677EC4C0}" srcOrd="4" destOrd="0" parTransId="{4226AD4C-1F37-4256-BBE8-09166707A0D8}" sibTransId="{93BEB7E9-4694-443F-8336-E7344AA0CFFD}"/>
    <dgm:cxn modelId="{B0C397ED-E4E9-4625-A2FA-13BA78AC0DF8}" type="presOf" srcId="{D2B81287-76DD-4F87-9C22-80DF3DC63D36}" destId="{DE35748C-10F9-4C7A-A159-DE14D73C984D}" srcOrd="0" destOrd="0" presId="urn:microsoft.com/office/officeart/2005/8/layout/cycle2"/>
    <dgm:cxn modelId="{BC748703-D80E-4085-AB93-D4A328EB5848}" type="presParOf" srcId="{E7F663E8-FC0F-40E8-A046-D27ABC8F1901}" destId="{601A536E-308F-41D5-9914-CD85042AC237}" srcOrd="0" destOrd="0" presId="urn:microsoft.com/office/officeart/2005/8/layout/cycle2"/>
    <dgm:cxn modelId="{19222094-8699-4C65-979E-E2773E971CD9}" type="presParOf" srcId="{E7F663E8-FC0F-40E8-A046-D27ABC8F1901}" destId="{E2C0A866-0CEE-4973-A4E1-1A66BC249898}" srcOrd="1" destOrd="0" presId="urn:microsoft.com/office/officeart/2005/8/layout/cycle2"/>
    <dgm:cxn modelId="{295BC9BC-138D-4D78-887A-3DCCCE2CF4A9}" type="presParOf" srcId="{E2C0A866-0CEE-4973-A4E1-1A66BC249898}" destId="{987580CD-8D36-4B07-B9AF-340BC1860AD2}" srcOrd="0" destOrd="0" presId="urn:microsoft.com/office/officeart/2005/8/layout/cycle2"/>
    <dgm:cxn modelId="{8DD3260F-B970-4BD4-9550-20343FE3D573}" type="presParOf" srcId="{E7F663E8-FC0F-40E8-A046-D27ABC8F1901}" destId="{EB4C070B-9D19-4DF4-A9E7-65671799BCDE}" srcOrd="2" destOrd="0" presId="urn:microsoft.com/office/officeart/2005/8/layout/cycle2"/>
    <dgm:cxn modelId="{D6688859-ABC2-46C5-9430-9AAE02D65948}" type="presParOf" srcId="{E7F663E8-FC0F-40E8-A046-D27ABC8F1901}" destId="{958B9BE0-48DF-4629-9BAE-208FC3636312}" srcOrd="3" destOrd="0" presId="urn:microsoft.com/office/officeart/2005/8/layout/cycle2"/>
    <dgm:cxn modelId="{7D597120-5564-4ED7-AAFE-003CE6E75A60}" type="presParOf" srcId="{958B9BE0-48DF-4629-9BAE-208FC3636312}" destId="{8CB04F7C-D120-4547-93BB-E113601AB4E0}" srcOrd="0" destOrd="0" presId="urn:microsoft.com/office/officeart/2005/8/layout/cycle2"/>
    <dgm:cxn modelId="{2C765971-069F-43D0-97FB-85E8D2F8BE7A}" type="presParOf" srcId="{E7F663E8-FC0F-40E8-A046-D27ABC8F1901}" destId="{8612957D-914D-49B1-B303-19C4460CBB63}" srcOrd="4" destOrd="0" presId="urn:microsoft.com/office/officeart/2005/8/layout/cycle2"/>
    <dgm:cxn modelId="{35FEFC79-4D53-4A88-96D7-811407AF0D36}" type="presParOf" srcId="{E7F663E8-FC0F-40E8-A046-D27ABC8F1901}" destId="{A8E2D760-03C5-4ACF-9938-8494D4EE9DFB}" srcOrd="5" destOrd="0" presId="urn:microsoft.com/office/officeart/2005/8/layout/cycle2"/>
    <dgm:cxn modelId="{19B52FCE-CF02-41B1-9782-7E8CE25D6425}" type="presParOf" srcId="{A8E2D760-03C5-4ACF-9938-8494D4EE9DFB}" destId="{39C2EE81-6E95-40E3-9285-E023BBCCFCC9}" srcOrd="0" destOrd="0" presId="urn:microsoft.com/office/officeart/2005/8/layout/cycle2"/>
    <dgm:cxn modelId="{DA86A610-28D7-4F2C-97E5-B56D304F2825}" type="presParOf" srcId="{E7F663E8-FC0F-40E8-A046-D27ABC8F1901}" destId="{F2D7AC13-FC10-43FD-BE12-F32EC62519A7}" srcOrd="6" destOrd="0" presId="urn:microsoft.com/office/officeart/2005/8/layout/cycle2"/>
    <dgm:cxn modelId="{BA25E3CF-DE54-46A1-81EE-82EB10DC2810}" type="presParOf" srcId="{E7F663E8-FC0F-40E8-A046-D27ABC8F1901}" destId="{DE35748C-10F9-4C7A-A159-DE14D73C984D}" srcOrd="7" destOrd="0" presId="urn:microsoft.com/office/officeart/2005/8/layout/cycle2"/>
    <dgm:cxn modelId="{8D7F5DB7-2E5F-4C74-AF8C-893BCCAAB850}" type="presParOf" srcId="{DE35748C-10F9-4C7A-A159-DE14D73C984D}" destId="{79952DB0-9A1D-4ED5-A884-8A5390DD9024}" srcOrd="0" destOrd="0" presId="urn:microsoft.com/office/officeart/2005/8/layout/cycle2"/>
    <dgm:cxn modelId="{3F1E37D3-6660-4847-819C-4D5C8F53A6F4}" type="presParOf" srcId="{E7F663E8-FC0F-40E8-A046-D27ABC8F1901}" destId="{B75E740F-6A1C-41EF-B18B-042C4E08D49C}" srcOrd="8" destOrd="0" presId="urn:microsoft.com/office/officeart/2005/8/layout/cycle2"/>
    <dgm:cxn modelId="{B6C7DEC1-6062-4D71-AD10-DAFC44C27AAE}" type="presParOf" srcId="{E7F663E8-FC0F-40E8-A046-D27ABC8F1901}" destId="{4A97592F-DD0F-4E22-B55C-2E639706A1EE}" srcOrd="9" destOrd="0" presId="urn:microsoft.com/office/officeart/2005/8/layout/cycle2"/>
    <dgm:cxn modelId="{A83D2A4F-AB08-49BB-B048-8F320C2ED16F}" type="presParOf" srcId="{4A97592F-DD0F-4E22-B55C-2E639706A1EE}" destId="{38E1D234-ED3B-4B65-B71F-09B2A80A7BB6}" srcOrd="0" destOrd="0" presId="urn:microsoft.com/office/officeart/2005/8/layout/cycle2"/>
    <dgm:cxn modelId="{9284E0E3-A1F2-4806-9704-C28A859DFA74}" type="presParOf" srcId="{E7F663E8-FC0F-40E8-A046-D27ABC8F1901}" destId="{B0503DDA-7537-4B53-9C68-CE0E15637A0B}" srcOrd="10" destOrd="0" presId="urn:microsoft.com/office/officeart/2005/8/layout/cycle2"/>
    <dgm:cxn modelId="{5E1362FC-C09C-4D97-AF3F-451B1D73773B}" type="presParOf" srcId="{E7F663E8-FC0F-40E8-A046-D27ABC8F1901}" destId="{EC585E7C-BEB2-44EE-945C-7CDB1DF3476C}" srcOrd="11" destOrd="0" presId="urn:microsoft.com/office/officeart/2005/8/layout/cycle2"/>
    <dgm:cxn modelId="{13AB41B7-BBBC-46D5-96ED-C8262FE0C0BF}" type="presParOf" srcId="{EC585E7C-BEB2-44EE-945C-7CDB1DF3476C}" destId="{9A62F2F8-EDAD-41F2-861E-1A8114ED2E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1A536E-308F-41D5-9914-CD85042AC237}">
      <dsp:nvSpPr>
        <dsp:cNvPr id="0" name=""/>
        <dsp:cNvSpPr/>
      </dsp:nvSpPr>
      <dsp:spPr>
        <a:xfrm>
          <a:off x="3096348" y="72000"/>
          <a:ext cx="2120962" cy="2035043"/>
        </a:xfrm>
        <a:prstGeom prst="ellipse">
          <a:avLst/>
        </a:prstGeom>
        <a:solidFill>
          <a:srgbClr val="FF996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Хороший аппетит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96348" y="72000"/>
        <a:ext cx="2120962" cy="2035043"/>
      </dsp:txXfrm>
    </dsp:sp>
    <dsp:sp modelId="{E2C0A866-0CEE-4973-A4E1-1A66BC249898}">
      <dsp:nvSpPr>
        <dsp:cNvPr id="0" name=""/>
        <dsp:cNvSpPr/>
      </dsp:nvSpPr>
      <dsp:spPr>
        <a:xfrm rot="20614902" flipH="1">
          <a:off x="5181214" y="1374314"/>
          <a:ext cx="39396" cy="457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614902" flipH="1">
        <a:off x="5181214" y="1374314"/>
        <a:ext cx="39396" cy="45721"/>
      </dsp:txXfrm>
    </dsp:sp>
    <dsp:sp modelId="{EB4C070B-9D19-4DF4-A9E7-65671799BCDE}">
      <dsp:nvSpPr>
        <dsp:cNvPr id="0" name=""/>
        <dsp:cNvSpPr/>
      </dsp:nvSpPr>
      <dsp:spPr>
        <a:xfrm>
          <a:off x="5184581" y="720076"/>
          <a:ext cx="2099571" cy="1963239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Глубокий сон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84581" y="720076"/>
        <a:ext cx="2099571" cy="1963239"/>
      </dsp:txXfrm>
    </dsp:sp>
    <dsp:sp modelId="{958B9BE0-48DF-4629-9BAE-208FC3636312}">
      <dsp:nvSpPr>
        <dsp:cNvPr id="0" name=""/>
        <dsp:cNvSpPr/>
      </dsp:nvSpPr>
      <dsp:spPr>
        <a:xfrm rot="16306269" flipV="1">
          <a:off x="6246604" y="2721101"/>
          <a:ext cx="39983" cy="457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306269" flipV="1">
        <a:off x="6246604" y="2721101"/>
        <a:ext cx="39983" cy="45721"/>
      </dsp:txXfrm>
    </dsp:sp>
    <dsp:sp modelId="{8612957D-914D-49B1-B303-19C4460CBB63}">
      <dsp:nvSpPr>
        <dsp:cNvPr id="0" name=""/>
        <dsp:cNvSpPr/>
      </dsp:nvSpPr>
      <dsp:spPr>
        <a:xfrm>
          <a:off x="5215646" y="2808314"/>
          <a:ext cx="2171361" cy="2117614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Нормальное эмоциональное состояние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15646" y="2808314"/>
        <a:ext cx="2171361" cy="2117614"/>
      </dsp:txXfrm>
    </dsp:sp>
    <dsp:sp modelId="{A8E2D760-03C5-4ACF-9938-8494D4EE9DFB}">
      <dsp:nvSpPr>
        <dsp:cNvPr id="0" name=""/>
        <dsp:cNvSpPr/>
      </dsp:nvSpPr>
      <dsp:spPr>
        <a:xfrm rot="12283243" flipH="1">
          <a:off x="5184714" y="4297922"/>
          <a:ext cx="79399" cy="129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2283243" flipH="1">
        <a:off x="5184714" y="4297922"/>
        <a:ext cx="79399" cy="129991"/>
      </dsp:txXfrm>
    </dsp:sp>
    <dsp:sp modelId="{F2D7AC13-FC10-43FD-BE12-F32EC62519A7}">
      <dsp:nvSpPr>
        <dsp:cNvPr id="0" name=""/>
        <dsp:cNvSpPr/>
      </dsp:nvSpPr>
      <dsp:spPr>
        <a:xfrm>
          <a:off x="2969885" y="3725929"/>
          <a:ext cx="2252010" cy="2313090"/>
        </a:xfrm>
        <a:prstGeom prst="ellipse">
          <a:avLst/>
        </a:prstGeom>
        <a:solidFill>
          <a:srgbClr val="FF99F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Взаимо</a:t>
          </a: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-действие с воспитателем, другими детьми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9885" y="3725929"/>
        <a:ext cx="2252010" cy="2313090"/>
      </dsp:txXfrm>
    </dsp:sp>
    <dsp:sp modelId="{DE35748C-10F9-4C7A-A159-DE14D73C984D}">
      <dsp:nvSpPr>
        <dsp:cNvPr id="0" name=""/>
        <dsp:cNvSpPr/>
      </dsp:nvSpPr>
      <dsp:spPr>
        <a:xfrm rot="12373645">
          <a:off x="2955555" y="4324125"/>
          <a:ext cx="106783" cy="457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2373645">
        <a:off x="2955555" y="4324125"/>
        <a:ext cx="106783" cy="45721"/>
      </dsp:txXfrm>
    </dsp:sp>
    <dsp:sp modelId="{B75E740F-6A1C-41EF-B18B-042C4E08D49C}">
      <dsp:nvSpPr>
        <dsp:cNvPr id="0" name=""/>
        <dsp:cNvSpPr/>
      </dsp:nvSpPr>
      <dsp:spPr>
        <a:xfrm>
          <a:off x="792086" y="2716445"/>
          <a:ext cx="2263808" cy="2192060"/>
        </a:xfrm>
        <a:prstGeom prst="ellipse">
          <a:avLst/>
        </a:prstGeom>
        <a:solidFill>
          <a:srgbClr val="FF5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Двигательная и игровая  активность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2086" y="2716445"/>
        <a:ext cx="2263808" cy="2192060"/>
      </dsp:txXfrm>
    </dsp:sp>
    <dsp:sp modelId="{4A97592F-DD0F-4E22-B55C-2E639706A1EE}">
      <dsp:nvSpPr>
        <dsp:cNvPr id="0" name=""/>
        <dsp:cNvSpPr/>
      </dsp:nvSpPr>
      <dsp:spPr>
        <a:xfrm rot="16377404">
          <a:off x="1970004" y="2458138"/>
          <a:ext cx="23248" cy="4768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6377404">
        <a:off x="1970004" y="2458138"/>
        <a:ext cx="23248" cy="476857"/>
      </dsp:txXfrm>
    </dsp:sp>
    <dsp:sp modelId="{B0503DDA-7537-4B53-9C68-CE0E15637A0B}">
      <dsp:nvSpPr>
        <dsp:cNvPr id="0" name=""/>
        <dsp:cNvSpPr/>
      </dsp:nvSpPr>
      <dsp:spPr>
        <a:xfrm>
          <a:off x="936106" y="576059"/>
          <a:ext cx="2201668" cy="2099218"/>
        </a:xfrm>
        <a:prstGeom prst="ellipse">
          <a:avLst/>
        </a:prstGeom>
        <a:solidFill>
          <a:srgbClr val="99FF6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Прибавка массы тела</a:t>
          </a:r>
          <a:endParaRPr lang="ru-RU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6106" y="576059"/>
        <a:ext cx="2201668" cy="2099218"/>
      </dsp:txXfrm>
    </dsp:sp>
    <dsp:sp modelId="{EC585E7C-BEB2-44EE-945C-7CDB1DF3476C}">
      <dsp:nvSpPr>
        <dsp:cNvPr id="0" name=""/>
        <dsp:cNvSpPr/>
      </dsp:nvSpPr>
      <dsp:spPr>
        <a:xfrm rot="20748409" flipH="1" flipV="1">
          <a:off x="3108773" y="1280800"/>
          <a:ext cx="13894" cy="1440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20748409" flipH="1" flipV="1">
        <a:off x="3108773" y="1280800"/>
        <a:ext cx="13894" cy="144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DCDCB-0A39-44E0-89A5-AF03F49EED74}" type="datetimeFigureOut">
              <a:rPr lang="ru-RU" smtClean="0"/>
              <a:pPr/>
              <a:t>13.06.2018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9FD99-A00C-4EBE-9526-6393DA1ADF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4242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9FD99-A00C-4EBE-9526-6393DA1ADF5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1019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D039B4-C6C9-4014-983E-700A81EF04D8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D528A-13F1-4C46-80B6-D667B8A30B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051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440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19408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8571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081079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9594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F9F7F-5352-40D1-BD8E-9BA614EAEF03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B9D75-5F4A-4397-B546-220AD97F79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7625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A8855-9A38-465B-8435-939E589A421F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72D64-D744-4C39-9201-9AD5484F53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043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B773A-858B-4ACA-997D-B254E9562280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1C146-BA75-4B7B-86BB-71441EB82E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15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9DAFD-1D76-42C4-857E-A7DE42CCB818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0668C-9557-4892-BC2C-42735A645F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9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D4239-3145-4FE3-9BF4-6D02C9016048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385EA-A441-4493-BEC5-677137EACE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449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A360F8-2D34-45AE-9C30-B2BC02A8A8F0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B466D-0730-4723-A816-856EBD3CB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261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A5BF8-CEFF-4498-9E5B-0659B1BEA140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411B1-DBE8-4504-9E58-03DE57CD9B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162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952A29-64BE-47EC-A752-C8237B6688A4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7791E-071A-435A-9D78-115F50E04F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07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AE6D3-526A-4EA5-9047-E4221578B1B7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9D2F-F98D-4F0F-8F02-8D6D8CF8A8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042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9C37D-6148-4073-A707-89C011CF4259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F4AC6-615E-4D93-8FB4-7688C78EC8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050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17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259633" y="3212976"/>
            <a:ext cx="6480720" cy="2304256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«Адаптация детей раннего возраста к детскому саду»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57422" y="5589240"/>
            <a:ext cx="415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Педагог-психолог </a:t>
            </a:r>
            <a:r>
              <a:rPr lang="ru-RU" dirty="0" smtClean="0">
                <a:solidFill>
                  <a:srgbClr val="002060"/>
                </a:solidFill>
              </a:rPr>
              <a:t>Соловьева Е.В.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0"/>
            <a:ext cx="771530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МАДОУ «Центр развития ребенка – детский сад №12 города Шебекино Белгородской области»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7812360" cy="6206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Этапы адаптационного периода:</a:t>
            </a:r>
            <a:endParaRPr lang="ru-RU" sz="32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496944" cy="63813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 -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подготовительный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следует начинать за 1-2 месяца до приема ребенка в детский сад.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marL="457200" indent="-45720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Настроиться самим родителям (быть готовым к слезам ребенка).</a:t>
            </a:r>
          </a:p>
          <a:p>
            <a:pPr marL="457200" indent="-45720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Плач –это психологическая и физическая норма для ребенка</a:t>
            </a:r>
            <a:endParaRPr lang="ru-RU" sz="20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Обратить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 на формирование навыков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самостоятельности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самообслуживания.</a:t>
            </a:r>
          </a:p>
          <a:p>
            <a:pPr marL="457200" indent="-45720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Адаптировать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домашний ритм жизни к режиму детского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сада.</a:t>
            </a:r>
          </a:p>
          <a:p>
            <a:pPr marL="457200" indent="-45720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Подготовить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малыша к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дружелюбному общению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другими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детьми. </a:t>
            </a:r>
          </a:p>
          <a:p>
            <a:pPr marL="457200" indent="-45720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Обратить внимание на пищевые, а также «вредные» привычки ребенка.</a:t>
            </a:r>
          </a:p>
          <a:p>
            <a:pPr marL="457200" indent="-457200" algn="just">
              <a:buNone/>
            </a:pPr>
            <a:endParaRPr lang="ru-RU" sz="2000" dirty="0"/>
          </a:p>
          <a:p>
            <a:pPr marL="457200" indent="-457200" algn="just">
              <a:buFont typeface="+mj-lt"/>
              <a:buAutoNum type="arabicParenR"/>
            </a:pP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5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72" y="116632"/>
            <a:ext cx="9021624" cy="504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этап – основной: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42918"/>
            <a:ext cx="8856984" cy="53984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just"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Создавать положительный образ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воспитателей.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стараться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установить с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воспитателями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доброжелательные отношения.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Воспитатели,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узнавая ребенка, со слов родителей, смогут найти подход к ребенку значительно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быстрее,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ребенок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начнет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доверять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воспитателям,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испытывая при этом чувство физической и психической защиты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Уважайте, любите Вашего  воспитателя!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Адаптировать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пребывания ребенка в детском саду с учетом его адаптационных возможностей, а не времени занятости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Окружить ребенка привычными для него вещами.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Желательно одевать в привычную одежду и обувь, можно давать с собой любимую игрушку.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перегружать ребенка эмоциями,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отрицательными, так и положительными.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Больше внимания уделяйте своему ребенку дома!</a:t>
            </a:r>
            <a:endParaRPr lang="ru-RU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Объяснять для чего и почему ребенок идет в детский сад.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Никогда не обманывайте ребенка!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847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00391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ОБЪЕКТИВНЫЕ ПОКАЗАТЕЛИ ОКОНЧАНИЯ ПЕРИОДА АДАПТАЦИИ: </a:t>
            </a:r>
            <a:endParaRPr lang="ru-RU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640959" cy="4988627"/>
          </a:xfrm>
        </p:spPr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320095939"/>
              </p:ext>
            </p:extLst>
          </p:nvPr>
        </p:nvGraphicFramePr>
        <p:xfrm>
          <a:off x="0" y="1000108"/>
          <a:ext cx="8316416" cy="585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5695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6347713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СОВЕТЫ РОДИТЕЛЯМ </a:t>
            </a:r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ПЕРИОД АДАПТАЦИИ: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42984"/>
            <a:ext cx="8606760" cy="528641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ярко выраженных отрицательных эмоциональных состояниях ребёнка целесообразно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воздержаться от посещения детского сада на 2-3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дня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Расскажите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родным и знакомым в присутствии ребёнка, что вы уже ходите в детский сад.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Какой он молодец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Настраивайте ребенка на посещение садика, вызывайте эмоции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любопытства и интереса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забывайте объяснить малышу, что вечером вы его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обязательно заберете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домой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чаще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говорите о своей любви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нему.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Придумайте традицию –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ритуал прощания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пожатия руки, поцелуй в носик, «Пока, скоро увидимся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Расставание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следует затягивать, прощайтесь легко и быстро. Не вызывайте у ребёнка тревогу.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Ваше спокойствие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уверенность, улыбка говорят малышу, что все в порядке и можно смело отправляться в группу.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Постарайтесь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пораньше забирать ребёнка из детского сада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он очень скучает.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40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812360" cy="14847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 РОДИТЕЛЕЙ ВО МНОГОМ ЗАВИСИТ ЭМОЦИОНАЛЬНЫЙ НАСТРОЙ </a:t>
            </a:r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РЕБЁНКА !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535892" cy="426854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 адаптации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будьте терпимы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изменившемуся поведению ребёнка. Вы же 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понимаете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что он капризничает не 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потому, что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«плохой», а из-за того, что ему 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 трудно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привыкнуть к новому помещению, детям, 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воспитателю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режиму. </a:t>
            </a:r>
            <a:endParaRPr lang="ru-RU" sz="2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утрам когда собираетесь в детский сад,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старайтесь создавать спокойную, жизнерадостную атмосферу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позитивным настроем обсуждайте предстоящий день. Тогда он точно будет удачным и для вас и для ребенка.</a:t>
            </a:r>
          </a:p>
        </p:txBody>
      </p:sp>
    </p:spTree>
    <p:extLst>
      <p:ext uri="{BB962C8B-B14F-4D97-AF65-F5344CB8AC3E}">
        <p14:creationId xmlns:p14="http://schemas.microsoft.com/office/powerpoint/2010/main" xmlns="" val="19359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Психологическое сопровождение детей в детском саду в период адаптации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28736"/>
            <a:ext cx="8464454" cy="5240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Диагностика процесса адаптации детей к ДОУ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(июль–ноябрь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родителей, воспитателей ;</a:t>
            </a:r>
            <a:endParaRPr lang="ru-RU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Психологическое просвещение родителей (информация на сайте, на стенде);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рупповые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развивающие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игру и упражнения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всех детей 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период адаптации</a:t>
            </a: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Коррекционные групповые занятия для детей с тяжелой формой адаптации;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636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548680"/>
            <a:ext cx="7925240" cy="57606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23728" y="4005064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8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912768" cy="1000125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ЧТО ТАКОЕ АДАПТАЦИЯ?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179512" y="908721"/>
            <a:ext cx="7272807" cy="564606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Адаптация – это процесс: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вхождения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 в коллектив сверстников (социальную группу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принятия ребенком норм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правил поведения в 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обществе; 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приспособления </a:t>
            </a:r>
            <a:r>
              <a:rPr lang="ru-RU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условиям </a:t>
            </a:r>
            <a:r>
              <a:rPr lang="ru-RU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пребывания в ДОУ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Адаптация – это результат:</a:t>
            </a:r>
          </a:p>
          <a:p>
            <a:r>
              <a:rPr lang="ru-RU" sz="24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2400" b="1" dirty="0" smtClean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ормирования у ребенка самосознания, ролевого поведения, способности </a:t>
            </a:r>
            <a:r>
              <a:rPr lang="ru-RU" sz="24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400" b="1" dirty="0" smtClean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самоконтролю и самообслуживанию;</a:t>
            </a:r>
          </a:p>
          <a:p>
            <a:r>
              <a:rPr lang="ru-RU" sz="24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400" b="1" dirty="0" smtClean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становления адекватных </a:t>
            </a:r>
            <a:r>
              <a:rPr lang="ru-RU" sz="2400" b="1" dirty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связей с </a:t>
            </a:r>
            <a:r>
              <a:rPr lang="ru-RU" sz="2400" b="1" dirty="0" smtClean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окружающими людьми и взаимодействие с ними (сверстниками, взрослыми, родителями).</a:t>
            </a:r>
            <a:endParaRPr lang="ru-RU" sz="24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 smtClean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45" y="0"/>
            <a:ext cx="6957312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КАКОЙ МОЖЕТ БЫТЬ РЕЗУЛЬТАТ АДАПТАЦИИ?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124744"/>
            <a:ext cx="9144000" cy="5733256"/>
          </a:xfrm>
        </p:spPr>
      </p:pic>
      <p:sp>
        <p:nvSpPr>
          <p:cNvPr id="6" name="Прямоугольник 5"/>
          <p:cNvSpPr/>
          <p:nvPr/>
        </p:nvSpPr>
        <p:spPr>
          <a:xfrm>
            <a:off x="323528" y="956171"/>
            <a:ext cx="640871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b="1" dirty="0" err="1" smtClean="0">
                <a:solidFill>
                  <a:srgbClr val="FF0000"/>
                </a:solidFill>
              </a:rPr>
              <a:t>Адаптированность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— </a:t>
            </a:r>
            <a:r>
              <a:rPr lang="ru-RU" sz="2400" b="1" dirty="0" smtClean="0">
                <a:solidFill>
                  <a:srgbClr val="002060"/>
                </a:solidFill>
              </a:rPr>
              <a:t>успешное фактическое приспособление ребенка, его высокий социальный статус, позитивное  самоощущение, удовлетворенность собой </a:t>
            </a:r>
            <a:r>
              <a:rPr lang="ru-RU" sz="2400" b="1" dirty="0">
                <a:solidFill>
                  <a:srgbClr val="002060"/>
                </a:solidFill>
              </a:rPr>
              <a:t>и своей жизнью.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b="1" dirty="0" err="1" smtClean="0">
                <a:solidFill>
                  <a:srgbClr val="FF0000"/>
                </a:solidFill>
              </a:rPr>
              <a:t>Дезадаптация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- </a:t>
            </a:r>
            <a:r>
              <a:rPr lang="ru-RU" sz="2400" b="1" dirty="0" smtClean="0">
                <a:solidFill>
                  <a:srgbClr val="006600"/>
                </a:solidFill>
              </a:rPr>
              <a:t>психосоматические </a:t>
            </a:r>
            <a:r>
              <a:rPr lang="ru-RU" sz="2400" b="1" dirty="0">
                <a:solidFill>
                  <a:srgbClr val="006600"/>
                </a:solidFill>
              </a:rPr>
              <a:t>заболевания и нарушения </a:t>
            </a:r>
            <a:r>
              <a:rPr lang="ru-RU" sz="2400" b="1" dirty="0" smtClean="0">
                <a:solidFill>
                  <a:srgbClr val="006600"/>
                </a:solidFill>
              </a:rPr>
              <a:t>поведения</a:t>
            </a:r>
            <a:r>
              <a:rPr lang="ru-RU" sz="2400" b="1" dirty="0">
                <a:solidFill>
                  <a:srgbClr val="006600"/>
                </a:solidFill>
              </a:rPr>
              <a:t>,</a:t>
            </a:r>
          </a:p>
          <a:p>
            <a:pPr algn="just"/>
            <a:r>
              <a:rPr lang="ru-RU" sz="2400" b="1" dirty="0" smtClean="0">
                <a:solidFill>
                  <a:srgbClr val="006600"/>
                </a:solidFill>
              </a:rPr>
              <a:t>протекает </a:t>
            </a:r>
            <a:r>
              <a:rPr lang="ru-RU" sz="2400" b="1" dirty="0">
                <a:solidFill>
                  <a:srgbClr val="006600"/>
                </a:solidFill>
              </a:rPr>
              <a:t>в трех </a:t>
            </a:r>
            <a:r>
              <a:rPr lang="ru-RU" sz="2400" b="1" dirty="0" smtClean="0">
                <a:solidFill>
                  <a:srgbClr val="006600"/>
                </a:solidFill>
              </a:rPr>
              <a:t>формах: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6600"/>
                </a:solidFill>
              </a:rPr>
              <a:t>невротической </a:t>
            </a:r>
            <a:r>
              <a:rPr lang="ru-RU" sz="2400" b="1" dirty="0">
                <a:solidFill>
                  <a:srgbClr val="006600"/>
                </a:solidFill>
              </a:rPr>
              <a:t>(неврозы</a:t>
            </a:r>
            <a:r>
              <a:rPr lang="ru-RU" sz="2400" b="1" dirty="0" smtClean="0">
                <a:solidFill>
                  <a:srgbClr val="006600"/>
                </a:solidFill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6600"/>
                </a:solidFill>
              </a:rPr>
              <a:t>агрессивно-протестной;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err="1" smtClean="0">
                <a:solidFill>
                  <a:srgbClr val="006600"/>
                </a:solidFill>
              </a:rPr>
              <a:t>капитулятивно</a:t>
            </a:r>
            <a:r>
              <a:rPr lang="ru-RU" sz="2400" b="1" dirty="0" smtClean="0">
                <a:solidFill>
                  <a:srgbClr val="006600"/>
                </a:solidFill>
              </a:rPr>
              <a:t>-депрессивной.</a:t>
            </a:r>
            <a:endParaRPr lang="ru-RU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092280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Какие психологические трудности могут возникнуть у детей в процессе адаптации?</a:t>
            </a:r>
            <a:endParaRPr lang="ru-RU" sz="28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2790627"/>
            <a:ext cx="5292080" cy="4067373"/>
          </a:xfrm>
        </p:spPr>
      </p:pic>
      <p:sp>
        <p:nvSpPr>
          <p:cNvPr id="3" name="TextBox 2"/>
          <p:cNvSpPr txBox="1"/>
          <p:nvPr/>
        </p:nvSpPr>
        <p:spPr>
          <a:xfrm>
            <a:off x="2843808" y="5168907"/>
            <a:ext cx="4098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Адаптационный синдром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836712"/>
            <a:ext cx="71287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</a:rPr>
              <a:t>Повышенная тревожность;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</a:rPr>
              <a:t>Страх разлуки с родителями;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</a:rPr>
              <a:t>Повышенная утомляемость;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</a:rPr>
              <a:t>Негативные эмоциональные переживания;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</a:rPr>
              <a:t>Неготовность к новым формам поведения и общения;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</a:rPr>
              <a:t>Регресс в речевом развитии  поведении, игровой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281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598"/>
            <a:ext cx="6957313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 чего зависит успешная адаптация к детскому саду?</a:t>
            </a:r>
            <a:endParaRPr lang="ru-RU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4194213" cy="431885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33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Способность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входить в новые условия жизни, принимать их, существенно варьируется. </a:t>
            </a:r>
            <a:endParaRPr lang="ru-RU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Одни </a:t>
            </a:r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 входят в коллектив сверстников легко и свободно, у других же такой переход вызывает значительные невротические и психосоматические осложнения</a:t>
            </a: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ru-RU" sz="24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3726" y="1484783"/>
            <a:ext cx="4770274" cy="37981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5085" y="3212976"/>
            <a:ext cx="41044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endParaRPr lang="ru-RU" sz="1400" b="1" dirty="0">
              <a:solidFill>
                <a:srgbClr val="33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Трудности в адаптации могут возникнуть не у всех детей!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115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1" y="-25698"/>
            <a:ext cx="5793205" cy="15104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Что влияет на процесс адаптации детей </a:t>
            </a:r>
            <a:r>
              <a:rPr lang="ru-RU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детскому саду?</a:t>
            </a: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79513" y="1556792"/>
            <a:ext cx="3096343" cy="3170100"/>
          </a:xfrm>
          <a:prstGeom prst="flowChartProcess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286116" y="1571612"/>
            <a:ext cx="3312368" cy="3170099"/>
          </a:xfrm>
          <a:prstGeom prst="flowChartProcess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9513" y="1556792"/>
            <a:ext cx="3096343" cy="3170099"/>
          </a:xfrm>
          <a:prstGeom prst="rect">
            <a:avLst/>
          </a:prstGeom>
          <a:solidFill>
            <a:srgbClr val="66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Функциональные возможности детского организма:</a:t>
            </a:r>
            <a:endParaRPr lang="ru-RU" sz="2000" b="1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</a:rPr>
              <a:t>Состояние здоровья;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</a:rPr>
              <a:t>Заболеваемость и течение болезни;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</a:rPr>
              <a:t>Уровень физического развития ребенка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1571612"/>
            <a:ext cx="35819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Социально-психологические возможности ребенка: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Уровень нервно-психического развития ребенка;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Уровень тревожности;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Общительность;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Социальная зрелость ребенка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" name="Объект 7"/>
          <p:cNvPicPr>
            <a:picLocks noGrp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05" b="71017"/>
          <a:stretch/>
        </p:blipFill>
        <p:spPr bwMode="auto">
          <a:xfrm>
            <a:off x="642910" y="5143512"/>
            <a:ext cx="5799922" cy="15000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15140" y="642918"/>
            <a:ext cx="2204954" cy="2233995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Семейные отношения;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Стиль воспитания</a:t>
            </a:r>
            <a:endParaRPr lang="ru-RU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15140" y="2857496"/>
            <a:ext cx="2214546" cy="2214578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Образователь-ная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среда детского сада</a:t>
            </a:r>
            <a:endParaRPr lang="ru-RU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7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129046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ВИДЫ АДАПТАЦИИ ДЕТЕЙ К ДЕТСКОМУ САДУ ПО СТЕПЕНИ ТЯЖЕСТИ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G:\Детский сад № 2\Презентации\Адаптация\шаблон 2 б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651" t="233" r="-598" b="6012"/>
          <a:stretch/>
        </p:blipFill>
        <p:spPr bwMode="auto">
          <a:xfrm>
            <a:off x="0" y="980728"/>
            <a:ext cx="1600200" cy="4177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" name="Загнутый угол 4"/>
          <p:cNvSpPr/>
          <p:nvPr/>
        </p:nvSpPr>
        <p:spPr>
          <a:xfrm>
            <a:off x="2915816" y="1700808"/>
            <a:ext cx="914400" cy="914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нутый угол 5"/>
          <p:cNvSpPr/>
          <p:nvPr/>
        </p:nvSpPr>
        <p:spPr>
          <a:xfrm>
            <a:off x="2915816" y="1671096"/>
            <a:ext cx="914400" cy="914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нутый угол 7"/>
          <p:cNvSpPr/>
          <p:nvPr/>
        </p:nvSpPr>
        <p:spPr>
          <a:xfrm>
            <a:off x="1403648" y="1209328"/>
            <a:ext cx="5932648" cy="564867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0200" y="1700809"/>
            <a:ext cx="56360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ЛЕГКАЯ АДАПТАЦИЯ: 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7030A0"/>
                </a:solidFill>
              </a:rPr>
              <a:t>В</a:t>
            </a:r>
            <a:r>
              <a:rPr lang="ru-RU" sz="2000" b="1" dirty="0" smtClean="0">
                <a:solidFill>
                  <a:srgbClr val="7030A0"/>
                </a:solidFill>
              </a:rPr>
              <a:t>ременное </a:t>
            </a:r>
            <a:r>
              <a:rPr lang="ru-RU" sz="2000" b="1" dirty="0">
                <a:solidFill>
                  <a:srgbClr val="7030A0"/>
                </a:solidFill>
              </a:rPr>
              <a:t>нарушение </a:t>
            </a:r>
            <a:r>
              <a:rPr lang="ru-RU" sz="2000" b="1" dirty="0" smtClean="0">
                <a:solidFill>
                  <a:srgbClr val="7030A0"/>
                </a:solidFill>
              </a:rPr>
              <a:t>сна (7-10 дней);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</a:rPr>
              <a:t>Временное нарушение аппетита (7-10 дней);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7030A0"/>
                </a:solidFill>
              </a:rPr>
              <a:t>Н</a:t>
            </a:r>
            <a:r>
              <a:rPr lang="ru-RU" sz="2000" b="1" dirty="0" smtClean="0">
                <a:solidFill>
                  <a:srgbClr val="7030A0"/>
                </a:solidFill>
              </a:rPr>
              <a:t>еадекватные </a:t>
            </a:r>
            <a:r>
              <a:rPr lang="ru-RU" sz="2000" b="1" dirty="0">
                <a:solidFill>
                  <a:srgbClr val="7030A0"/>
                </a:solidFill>
              </a:rPr>
              <a:t>эмоциональные реакции (капризы, замкнутость, агрессия, угнетенное состояние и т.д</a:t>
            </a:r>
            <a:r>
              <a:rPr lang="ru-RU" sz="2000" b="1" dirty="0" smtClean="0">
                <a:solidFill>
                  <a:srgbClr val="7030A0"/>
                </a:solidFill>
              </a:rPr>
              <a:t>.);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7030A0"/>
                </a:solidFill>
              </a:rPr>
              <a:t>И</a:t>
            </a:r>
            <a:r>
              <a:rPr lang="ru-RU" sz="2000" b="1" dirty="0" smtClean="0">
                <a:solidFill>
                  <a:srgbClr val="7030A0"/>
                </a:solidFill>
              </a:rPr>
              <a:t>зменения </a:t>
            </a:r>
            <a:r>
              <a:rPr lang="ru-RU" sz="2000" b="1" dirty="0">
                <a:solidFill>
                  <a:srgbClr val="7030A0"/>
                </a:solidFill>
              </a:rPr>
              <a:t>в речевой, ориентировочной и игровой </a:t>
            </a:r>
            <a:r>
              <a:rPr lang="ru-RU" sz="2000" b="1" dirty="0" smtClean="0">
                <a:solidFill>
                  <a:srgbClr val="7030A0"/>
                </a:solidFill>
              </a:rPr>
              <a:t>активности;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7030A0"/>
                </a:solidFill>
              </a:rPr>
              <a:t>Ф</a:t>
            </a:r>
            <a:r>
              <a:rPr lang="ru-RU" sz="2000" b="1" dirty="0" smtClean="0">
                <a:solidFill>
                  <a:srgbClr val="7030A0"/>
                </a:solidFill>
              </a:rPr>
              <a:t>ункциональные </a:t>
            </a:r>
            <a:r>
              <a:rPr lang="ru-RU" sz="2000" b="1" dirty="0">
                <a:solidFill>
                  <a:srgbClr val="7030A0"/>
                </a:solidFill>
              </a:rPr>
              <a:t>нарушения практически не </a:t>
            </a:r>
            <a:r>
              <a:rPr lang="ru-RU" sz="2000" b="1" dirty="0" smtClean="0">
                <a:solidFill>
                  <a:srgbClr val="7030A0"/>
                </a:solidFill>
              </a:rPr>
              <a:t>выражены</a:t>
            </a:r>
          </a:p>
          <a:p>
            <a:endParaRPr lang="ru-RU" sz="2000" dirty="0" smtClean="0"/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Основные </a:t>
            </a:r>
            <a:r>
              <a:rPr lang="ru-RU" sz="2000" b="1" dirty="0">
                <a:solidFill>
                  <a:srgbClr val="FF0000"/>
                </a:solidFill>
              </a:rPr>
              <a:t>симптомы исчезают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 течение 2-3-х недель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5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G:\Детский сад № 2\Презентации\Адаптация\шаблон 2 б.pn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651" t="233" r="-598" b="6012"/>
          <a:stretch/>
        </p:blipFill>
        <p:spPr bwMode="auto">
          <a:xfrm rot="16200000">
            <a:off x="3176697" y="-1196985"/>
            <a:ext cx="1487466" cy="38814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" name="Загнутый угол 4"/>
          <p:cNvSpPr/>
          <p:nvPr/>
        </p:nvSpPr>
        <p:spPr>
          <a:xfrm>
            <a:off x="4788024" y="3068960"/>
            <a:ext cx="53850" cy="45719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нутый угол 5"/>
          <p:cNvSpPr/>
          <p:nvPr/>
        </p:nvSpPr>
        <p:spPr>
          <a:xfrm>
            <a:off x="0" y="1484784"/>
            <a:ext cx="7668344" cy="5373216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1520" y="1533465"/>
            <a:ext cx="74168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АДАПТАЦИЯ СРЕДНЕЙ ТЯЖЕСТИ: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rgbClr val="002060"/>
                </a:solidFill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</a:rPr>
              <a:t>он</a:t>
            </a:r>
            <a:r>
              <a:rPr lang="ru-RU" sz="2000" b="1" dirty="0">
                <a:solidFill>
                  <a:srgbClr val="002060"/>
                </a:solidFill>
              </a:rPr>
              <a:t>, аппетит восстанавливаются в течение </a:t>
            </a:r>
            <a:r>
              <a:rPr lang="ru-RU" sz="2000" b="1" dirty="0" smtClean="0">
                <a:solidFill>
                  <a:srgbClr val="002060"/>
                </a:solidFill>
              </a:rPr>
              <a:t>20-40дней;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речевая </a:t>
            </a:r>
            <a:r>
              <a:rPr lang="ru-RU" sz="2000" b="1" dirty="0" smtClean="0">
                <a:solidFill>
                  <a:srgbClr val="002060"/>
                </a:solidFill>
              </a:rPr>
              <a:t>активность восстанавливается в течение 30-40 дней;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002060"/>
                </a:solidFill>
              </a:rPr>
              <a:t>эмоциональное </a:t>
            </a:r>
            <a:r>
              <a:rPr lang="ru-RU" sz="2000" b="1" dirty="0">
                <a:solidFill>
                  <a:srgbClr val="002060"/>
                </a:solidFill>
              </a:rPr>
              <a:t>состояние </a:t>
            </a:r>
            <a:r>
              <a:rPr lang="ru-RU" sz="2000" b="1" dirty="0" smtClean="0">
                <a:solidFill>
                  <a:srgbClr val="002060"/>
                </a:solidFill>
              </a:rPr>
              <a:t> восстанавливается в течение 30 дней;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002060"/>
                </a:solidFill>
              </a:rPr>
              <a:t>двигательная </a:t>
            </a:r>
            <a:r>
              <a:rPr lang="ru-RU" sz="2000" b="1" dirty="0">
                <a:solidFill>
                  <a:srgbClr val="002060"/>
                </a:solidFill>
              </a:rPr>
              <a:t>активность, претерпевающая значительные изменения, приходит в норму за 30-35 </a:t>
            </a:r>
            <a:r>
              <a:rPr lang="ru-RU" sz="2000" b="1" dirty="0" smtClean="0">
                <a:solidFill>
                  <a:srgbClr val="002060"/>
                </a:solidFill>
              </a:rPr>
              <a:t>дней</a:t>
            </a:r>
            <a:r>
              <a:rPr lang="ru-RU" sz="2000" b="1" dirty="0">
                <a:solidFill>
                  <a:srgbClr val="002060"/>
                </a:solidFill>
              </a:rPr>
              <a:t>;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002060"/>
                </a:solidFill>
              </a:rPr>
              <a:t>взаимодействие </a:t>
            </a:r>
            <a:r>
              <a:rPr lang="ru-RU" sz="2000" b="1" dirty="0">
                <a:solidFill>
                  <a:srgbClr val="002060"/>
                </a:solidFill>
              </a:rPr>
              <a:t>со взрослыми и сверстниками не </a:t>
            </a:r>
            <a:r>
              <a:rPr lang="ru-RU" sz="2000" b="1" dirty="0" smtClean="0">
                <a:solidFill>
                  <a:srgbClr val="002060"/>
                </a:solidFill>
              </a:rPr>
              <a:t>нарушается;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002060"/>
                </a:solidFill>
              </a:rPr>
              <a:t>функциональные </a:t>
            </a:r>
            <a:r>
              <a:rPr lang="ru-RU" sz="2000" b="1" dirty="0">
                <a:solidFill>
                  <a:srgbClr val="002060"/>
                </a:solidFill>
              </a:rPr>
              <a:t>изменения отчетливо выражены, фиксируются заболевания (например, острая респираторная инфекция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</a:rPr>
              <a:t>все нарушения выражены более и длительно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61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нутый угол 4"/>
          <p:cNvSpPr/>
          <p:nvPr/>
        </p:nvSpPr>
        <p:spPr>
          <a:xfrm>
            <a:off x="0" y="0"/>
            <a:ext cx="9036496" cy="5733256"/>
          </a:xfrm>
          <a:prstGeom prst="foldedCorner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ТЯЖЕЛАЯ АДАПТАЦИЯ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Сопровождается грубым нарушением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всех проявлений и реакций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нижением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аппетита (иногда возникает рвота при кормлении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езким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нарушением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сна;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Возможны нарушения мочеиспускания, стула;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Нарушено взаимодействие со сверстниками и взрослыми;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одавленное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состояние в течение долгого времени (ребенок плачет, пассивен, иногда происходит волнообразная смена настроения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бычно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видимые изменения происходят в речевой и двигательной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активности;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временная задержка в психическом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развитии;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правило, дети заболевают в течение первых 10 дней и продолжают повторно болеть в течение всего времени привыкания к коллективу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сверстников</a:t>
            </a:r>
            <a:endParaRPr lang="ru-RU" sz="2000" dirty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Продолжается от 2-х до 6 месяцев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sz="2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 descr="G:\Детский сад № 2\Презентации\Адаптация\шаблон 2 б.png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651" t="233" r="-598" b="6012"/>
          <a:stretch/>
        </p:blipFill>
        <p:spPr bwMode="auto">
          <a:xfrm rot="16200000">
            <a:off x="3104689" y="4533587"/>
            <a:ext cx="1127427" cy="352139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6896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508</TotalTime>
  <Words>1039</Words>
  <Application>Microsoft Office PowerPoint</Application>
  <PresentationFormat>Экран (4:3)</PresentationFormat>
  <Paragraphs>134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    «Адаптация детей раннего возраста к детскому саду»</vt:lpstr>
      <vt:lpstr>ЧТО ТАКОЕ АДАПТАЦИЯ?</vt:lpstr>
      <vt:lpstr>КАКОЙ МОЖЕТ БЫТЬ РЕЗУЛЬТАТ АДАПТАЦИИ?</vt:lpstr>
      <vt:lpstr>Какие психологические трудности могут возникнуть у детей в процессе адаптации?</vt:lpstr>
      <vt:lpstr>От чего зависит успешная адаптация к детскому саду?</vt:lpstr>
      <vt:lpstr>Что влияет на процесс адаптации детей к детскому саду?</vt:lpstr>
      <vt:lpstr>ВИДЫ АДАПТАЦИИ ДЕТЕЙ К ДЕТСКОМУ САДУ ПО СТЕПЕНИ ТЯЖЕСТИ</vt:lpstr>
      <vt:lpstr>Слайд 8</vt:lpstr>
      <vt:lpstr>Слайд 9</vt:lpstr>
      <vt:lpstr>Этапы адаптационного периода:</vt:lpstr>
      <vt:lpstr>II этап – основной:</vt:lpstr>
      <vt:lpstr>ОБЪЕКТИВНЫЕ ПОКАЗАТЕЛИ ОКОНЧАНИЯ ПЕРИОДА АДАПТАЦИИ: </vt:lpstr>
      <vt:lpstr>СОВЕТЫ РОДИТЕЛЯМ В ПЕРИОД АДАПТАЦИИ:</vt:lpstr>
      <vt:lpstr>ОТ РОДИТЕЛЕЙ ВО МНОГОМ ЗАВИСИТ ЭМОЦИОНАЛЬНЫЙ НАСТРОЙ РЕБЁНКА !</vt:lpstr>
      <vt:lpstr>Психологическое сопровождение детей в детском саду в период адаптации</vt:lpstr>
      <vt:lpstr>Слайд 16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детей к детскому саду</dc:title>
  <dc:creator>Ирина Баталова</dc:creator>
  <cp:lastModifiedBy>Андрей</cp:lastModifiedBy>
  <cp:revision>71</cp:revision>
  <dcterms:created xsi:type="dcterms:W3CDTF">2015-05-18T19:47:56Z</dcterms:created>
  <dcterms:modified xsi:type="dcterms:W3CDTF">2018-06-13T20:44:42Z</dcterms:modified>
</cp:coreProperties>
</file>